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0" r:id="rId3"/>
    <p:sldId id="268" r:id="rId4"/>
    <p:sldId id="269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874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880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781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8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09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387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71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81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505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516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846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CB6E3-453E-4EEC-BF55-892A87870EA6}" type="datetimeFigureOut">
              <a:rPr lang="he-IL" smtClean="0"/>
              <a:t>כ"ו/תמוז/תשע"ו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BFE4-5FC6-4986-957D-47E2C04A72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805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הדרכה להתנהגות בעת אירוע שריפה</a:t>
            </a: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B0F0"/>
                </a:solidFill>
              </a:rPr>
              <a:t>חיים ברקוביץ – ממונה בטיחות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001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משולש האש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2021318"/>
            <a:ext cx="6035040" cy="3683726"/>
          </a:xfrm>
        </p:spPr>
      </p:pic>
    </p:spTree>
    <p:extLst>
      <p:ext uri="{BB962C8B-B14F-4D97-AF65-F5344CB8AC3E}">
        <p14:creationId xmlns:p14="http://schemas.microsoft.com/office/powerpoint/2010/main" val="249814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התנהלות בעת אירוע שריפה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800100" lvl="2" indent="0">
              <a:lnSpc>
                <a:spcPct val="150000"/>
              </a:lnSpc>
              <a:buNone/>
            </a:pPr>
            <a:r>
              <a:rPr lang="he-IL" sz="1600" b="1" dirty="0" smtClean="0">
                <a:solidFill>
                  <a:schemeClr val="accent1"/>
                </a:solidFill>
              </a:rPr>
              <a:t>1. בעת התהוות אירוע שריפה יש להתקשר </a:t>
            </a:r>
            <a:r>
              <a:rPr lang="he-IL" sz="1600" b="1" u="sng" dirty="0" smtClean="0">
                <a:solidFill>
                  <a:schemeClr val="accent1"/>
                </a:solidFill>
              </a:rPr>
              <a:t>לאחד משלושת הגורמים </a:t>
            </a:r>
            <a:r>
              <a:rPr lang="he-IL" sz="1600" b="1" dirty="0" smtClean="0">
                <a:solidFill>
                  <a:schemeClr val="accent1"/>
                </a:solidFill>
              </a:rPr>
              <a:t>: מרכזיה (0 ,107),   	  ביטחון, אחות כללית ולדווח : שריפה במחלקה.. . באזור ...בחדר ...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he-IL" sz="1600" b="1" dirty="0" smtClean="0">
                <a:solidFill>
                  <a:schemeClr val="accent1"/>
                </a:solidFill>
              </a:rPr>
              <a:t>2. לבצע ניסיון כיבוי האש באמצעות מטף כיבוי אש </a:t>
            </a:r>
            <a:r>
              <a:rPr lang="he-IL" sz="1600" b="1" u="sng" dirty="0" smtClean="0">
                <a:solidFill>
                  <a:schemeClr val="accent1"/>
                </a:solidFill>
              </a:rPr>
              <a:t>בלבד </a:t>
            </a:r>
            <a:r>
              <a:rPr lang="he-IL" sz="1600" b="1" dirty="0" smtClean="0">
                <a:solidFill>
                  <a:schemeClr val="accent1"/>
                </a:solidFill>
              </a:rPr>
              <a:t>!.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he-IL" sz="1600" b="1" dirty="0" smtClean="0">
                <a:solidFill>
                  <a:schemeClr val="accent1"/>
                </a:solidFill>
              </a:rPr>
              <a:t>3 בעת פינוי המחלקה ההנחיות יתקבלו מרופא בכיר במחלקה ואחות אחראית הם היחידים 	 שקובעים קדימויות בפינוי .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he-IL" sz="1600" b="1" dirty="0" smtClean="0">
                <a:solidFill>
                  <a:schemeClr val="accent1"/>
                </a:solidFill>
              </a:rPr>
              <a:t>4. חל איסור להשתמש במעליות בעת אירוע שריפה !. </a:t>
            </a:r>
            <a:r>
              <a:rPr lang="he-IL" sz="1600" b="1" u="sng" dirty="0" smtClean="0">
                <a:solidFill>
                  <a:schemeClr val="accent1"/>
                </a:solidFill>
              </a:rPr>
              <a:t>אלא באישור קצין כיבוי אש שנמצא </a:t>
            </a:r>
            <a:r>
              <a:rPr lang="he-IL" sz="1600" b="1" dirty="0" smtClean="0">
                <a:solidFill>
                  <a:schemeClr val="accent1"/>
                </a:solidFill>
              </a:rPr>
              <a:t>	  </a:t>
            </a:r>
            <a:r>
              <a:rPr lang="he-IL" sz="1600" b="1" u="sng" dirty="0" smtClean="0">
                <a:solidFill>
                  <a:schemeClr val="accent1"/>
                </a:solidFill>
              </a:rPr>
              <a:t>בשטח והוא גם זה שמפעיל את המעליות מפנל כבאים .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he-IL" sz="1600" b="1" dirty="0" smtClean="0">
                <a:solidFill>
                  <a:schemeClr val="accent1"/>
                </a:solidFill>
              </a:rPr>
              <a:t>5. לאחר </a:t>
            </a:r>
            <a:r>
              <a:rPr lang="he-IL" sz="1600" b="1" u="sng" dirty="0" smtClean="0">
                <a:solidFill>
                  <a:srgbClr val="FF0000"/>
                </a:solidFill>
              </a:rPr>
              <a:t>השימוש ופריקת מטף כיבוי אש</a:t>
            </a:r>
            <a:r>
              <a:rPr lang="he-IL" sz="1600" b="1" u="sng" dirty="0" smtClean="0">
                <a:solidFill>
                  <a:schemeClr val="accent1"/>
                </a:solidFill>
              </a:rPr>
              <a:t> </a:t>
            </a:r>
            <a:r>
              <a:rPr lang="he-IL" sz="1600" b="1" dirty="0" smtClean="0">
                <a:solidFill>
                  <a:schemeClr val="accent1"/>
                </a:solidFill>
              </a:rPr>
              <a:t>יש לדווח לממונה בטיחות על מנת להחליף את 	  המטף  </a:t>
            </a:r>
            <a:r>
              <a:rPr lang="he-IL" sz="1600" b="1" dirty="0">
                <a:solidFill>
                  <a:schemeClr val="accent1"/>
                </a:solidFill>
              </a:rPr>
              <a:t>ל</a:t>
            </a:r>
            <a:r>
              <a:rPr lang="he-IL" sz="1600" b="1" dirty="0" smtClean="0">
                <a:solidFill>
                  <a:schemeClr val="accent1"/>
                </a:solidFill>
              </a:rPr>
              <a:t>צורך חזרה לכשירות וכוננות לכיבוי אש .</a:t>
            </a:r>
          </a:p>
          <a:p>
            <a:pPr marL="0" indent="0">
              <a:buNone/>
            </a:pP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81186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גילוי אש</a:t>
            </a:r>
            <a:endParaRPr lang="he-IL" dirty="0"/>
          </a:p>
        </p:txBody>
      </p:sp>
      <p:cxnSp>
        <p:nvCxnSpPr>
          <p:cNvPr id="5" name="מחבר חץ ישר 4"/>
          <p:cNvCxnSpPr/>
          <p:nvPr/>
        </p:nvCxnSpPr>
        <p:spPr>
          <a:xfrm flipH="1">
            <a:off x="6621091" y="1988840"/>
            <a:ext cx="975245" cy="618683"/>
          </a:xfrm>
          <a:prstGeom prst="straightConnector1">
            <a:avLst/>
          </a:prstGeom>
          <a:ln w="15875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 flipH="1">
            <a:off x="7116832" y="3356992"/>
            <a:ext cx="551512" cy="504056"/>
          </a:xfrm>
          <a:prstGeom prst="straightConnector1">
            <a:avLst/>
          </a:prstGeom>
          <a:ln w="15875">
            <a:solidFill>
              <a:srgbClr val="FF00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6296" y="1636749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גלאי עשן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7116832" y="2901302"/>
            <a:ext cx="148727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לוח התראות אש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683" y="1556792"/>
            <a:ext cx="2121408" cy="1926336"/>
          </a:xfr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27051"/>
            <a:ext cx="2956560" cy="4029456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384" y="4005064"/>
            <a:ext cx="4511040" cy="26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4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03" y="1772814"/>
            <a:ext cx="3596640" cy="4315968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e-IL" dirty="0" smtClean="0"/>
              <a:t>עמדת כיבוי אש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1772814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גלגלון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298371" y="5445224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זרנוק ומזנק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2123727" y="5445224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מטפים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4"/>
            <a:ext cx="3169920" cy="4248912"/>
          </a:xfrm>
        </p:spPr>
      </p:pic>
    </p:spTree>
    <p:extLst>
      <p:ext uri="{BB962C8B-B14F-4D97-AF65-F5344CB8AC3E}">
        <p14:creationId xmlns:p14="http://schemas.microsoft.com/office/powerpoint/2010/main" val="401332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34070"/>
            <a:ext cx="5243790" cy="4525963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כיבוי במים </a:t>
            </a:r>
            <a:r>
              <a:rPr lang="he-IL" dirty="0" err="1" smtClean="0"/>
              <a:t>מתז</a:t>
            </a:r>
            <a:r>
              <a:rPr lang="he-IL" dirty="0" smtClean="0"/>
              <a:t> (</a:t>
            </a:r>
            <a:r>
              <a:rPr lang="he-IL" dirty="0" err="1" smtClean="0"/>
              <a:t>ספרינקלר</a:t>
            </a:r>
            <a:r>
              <a:rPr lang="he-IL" dirty="0" smtClean="0"/>
              <a:t>)</a:t>
            </a:r>
            <a:endParaRPr lang="he-IL" dirty="0"/>
          </a:p>
        </p:txBody>
      </p:sp>
      <p:cxnSp>
        <p:nvCxnSpPr>
          <p:cNvPr id="5" name="מחבר חץ ישר 4"/>
          <p:cNvCxnSpPr/>
          <p:nvPr/>
        </p:nvCxnSpPr>
        <p:spPr>
          <a:xfrm>
            <a:off x="2123728" y="3573016"/>
            <a:ext cx="2736304" cy="648072"/>
          </a:xfrm>
          <a:prstGeom prst="straightConnector1">
            <a:avLst/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2636912"/>
            <a:ext cx="18002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קפסולה אדומה מתנפצת בטמפרטורה של 70 מעלות צלזיוס ומשחררת שסתום מתיז מים.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585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מטף כיבוי אש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196588"/>
            <a:ext cx="432048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u="sng" dirty="0" smtClean="0"/>
              <a:t>קיימים שלושה סוגי מטפים</a:t>
            </a:r>
            <a:r>
              <a:rPr lang="he-IL" u="sng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אבקה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CO2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err="1" smtClean="0"/>
              <a:t>הלוטרון</a:t>
            </a:r>
            <a:endParaRPr lang="he-IL" dirty="0" smtClean="0"/>
          </a:p>
          <a:p>
            <a:r>
              <a:rPr lang="he-IL" dirty="0" smtClean="0">
                <a:solidFill>
                  <a:srgbClr val="FF0000"/>
                </a:solidFill>
              </a:rPr>
              <a:t>שלושת המטפים מתאימים לכול סוגי השריפות 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5" name="מחבר חץ ישר 4"/>
          <p:cNvCxnSpPr>
            <a:endCxn id="6" idx="3"/>
          </p:cNvCxnSpPr>
          <p:nvPr/>
        </p:nvCxnSpPr>
        <p:spPr>
          <a:xfrm flipH="1">
            <a:off x="5004049" y="2857398"/>
            <a:ext cx="1440160" cy="1070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43809" y="3604338"/>
            <a:ext cx="21602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בדוק מחוון בטווח </a:t>
            </a:r>
            <a:r>
              <a:rPr lang="he-IL" b="1" dirty="0" smtClean="0">
                <a:solidFill>
                  <a:srgbClr val="00B050"/>
                </a:solidFill>
              </a:rPr>
              <a:t>הירוק</a:t>
            </a:r>
            <a:endParaRPr lang="he-IL" b="1" dirty="0">
              <a:solidFill>
                <a:srgbClr val="00B050"/>
              </a:solidFill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264" y="3441778"/>
            <a:ext cx="2709333" cy="2726267"/>
          </a:xfrm>
          <a:prstGeom prst="rect">
            <a:avLst/>
          </a:prstGeom>
        </p:spPr>
      </p:pic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93"/>
            <a:ext cx="5982346" cy="2045776"/>
          </a:xfrm>
        </p:spPr>
      </p:pic>
    </p:spTree>
    <p:extLst>
      <p:ext uri="{BB962C8B-B14F-4D97-AF65-F5344CB8AC3E}">
        <p14:creationId xmlns:p14="http://schemas.microsoft.com/office/powerpoint/2010/main" val="151650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התגובה במגע בין חמצן לשמן הינה פיצוץ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657" y="1751353"/>
            <a:ext cx="5268686" cy="4223657"/>
          </a:xfrm>
        </p:spPr>
      </p:pic>
    </p:spTree>
    <p:extLst>
      <p:ext uri="{BB962C8B-B14F-4D97-AF65-F5344CB8AC3E}">
        <p14:creationId xmlns:p14="http://schemas.microsoft.com/office/powerpoint/2010/main" val="217205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u="sng" dirty="0" smtClean="0">
                <a:solidFill>
                  <a:srgbClr val="FF0000"/>
                </a:solidFill>
              </a:rPr>
              <a:t>מכשירים שלגביהם חל איסור שימוש במרכז הרפואי </a:t>
            </a:r>
            <a:endParaRPr lang="he-IL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1. טוסטרים (מצנמים )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2. תנורי חימום חשמליים .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3. כל ציוד שאינו רשום כציוד השייך למרכז </a:t>
            </a:r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he-IL" dirty="0" smtClean="0">
                <a:solidFill>
                  <a:srgbClr val="FF0000"/>
                </a:solidFill>
              </a:rPr>
              <a:t>הרפואי ונבדק על ידי גורם מקצועי במרכז 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he-IL" dirty="0" smtClean="0">
                <a:solidFill>
                  <a:srgbClr val="FF0000"/>
                </a:solidFill>
              </a:rPr>
              <a:t>הרפואי והוצמד לו תו בדיקה  .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9471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137</Words>
  <Application>Microsoft Office PowerPoint</Application>
  <PresentationFormat>‫הצגה על המסך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הדרכה להתנהגות בעת אירוע שריפה</vt:lpstr>
      <vt:lpstr>משולש האש</vt:lpstr>
      <vt:lpstr>התנהלות בעת אירוע שריפה </vt:lpstr>
      <vt:lpstr>גילוי אש</vt:lpstr>
      <vt:lpstr>עמדת כיבוי אש</vt:lpstr>
      <vt:lpstr>מערכת כיבוי במים מתז (ספרינקלר)</vt:lpstr>
      <vt:lpstr>מטף כיבוי אש</vt:lpstr>
      <vt:lpstr>התגובה במגע בין חמצן לשמן הינה פיצוץ</vt:lpstr>
      <vt:lpstr>מכשירים שלגביהם חל איסור שימוש במרכז הרפואי </vt:lpstr>
    </vt:vector>
  </TitlesOfParts>
  <Company>בית חולים לגליל המערבי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הדרכה להתנהגות בעת אירוע שריפה</dc:title>
  <dc:creator>Dado Michal</dc:creator>
  <cp:lastModifiedBy>Dado Michal</cp:lastModifiedBy>
  <cp:revision>21</cp:revision>
  <dcterms:created xsi:type="dcterms:W3CDTF">2016-07-17T10:36:16Z</dcterms:created>
  <dcterms:modified xsi:type="dcterms:W3CDTF">2016-08-01T12:08:12Z</dcterms:modified>
</cp:coreProperties>
</file>